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Titillium Web"/>
      <p:regular r:id="rId44"/>
      <p:bold r:id="rId45"/>
      <p:italic r:id="rId46"/>
      <p:boldItalic r:id="rId47"/>
    </p:embeddedFont>
    <p:embeddedFont>
      <p:font typeface="Titillium Web ExtraLight"/>
      <p:regular r:id="rId48"/>
      <p:bold r:id="rId49"/>
      <p:italic r:id="rId50"/>
      <p:boldItalic r:id="rId51"/>
    </p:embeddedFont>
    <p:embeddedFont>
      <p:font typeface="Titillium Web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TitilliumWeb-regular.fntdata"/><Relationship Id="rId43" Type="http://schemas.openxmlformats.org/officeDocument/2006/relationships/slide" Target="slides/slide39.xml"/><Relationship Id="rId46" Type="http://schemas.openxmlformats.org/officeDocument/2006/relationships/font" Target="fonts/TitilliumWeb-italic.fntdata"/><Relationship Id="rId45" Type="http://schemas.openxmlformats.org/officeDocument/2006/relationships/font" Target="fonts/TitilliumWeb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TitilliumWebExtraLight-regular.fntdata"/><Relationship Id="rId47" Type="http://schemas.openxmlformats.org/officeDocument/2006/relationships/font" Target="fonts/TitilliumWeb-boldItalic.fntdata"/><Relationship Id="rId49" Type="http://schemas.openxmlformats.org/officeDocument/2006/relationships/font" Target="fonts/TitilliumWebExtra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TitilliumWebExtraLight-boldItalic.fntdata"/><Relationship Id="rId50" Type="http://schemas.openxmlformats.org/officeDocument/2006/relationships/font" Target="fonts/TitilliumWebExtraLight-italic.fntdata"/><Relationship Id="rId53" Type="http://schemas.openxmlformats.org/officeDocument/2006/relationships/font" Target="fonts/TitilliumWebLight-bold.fntdata"/><Relationship Id="rId52" Type="http://schemas.openxmlformats.org/officeDocument/2006/relationships/font" Target="fonts/TitilliumWebLight-regular.fntdata"/><Relationship Id="rId11" Type="http://schemas.openxmlformats.org/officeDocument/2006/relationships/slide" Target="slides/slide7.xml"/><Relationship Id="rId55" Type="http://schemas.openxmlformats.org/officeDocument/2006/relationships/font" Target="fonts/TitilliumWebLight-boldItalic.fntdata"/><Relationship Id="rId10" Type="http://schemas.openxmlformats.org/officeDocument/2006/relationships/slide" Target="slides/slide6.xml"/><Relationship Id="rId54" Type="http://schemas.openxmlformats.org/officeDocument/2006/relationships/font" Target="fonts/TitilliumWeb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b72139073_0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b7213907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right side the projections are large - this is better decision boundary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4b72139073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4b7213907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72139073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4b7213907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sigma is large then it is not such </a:t>
            </a:r>
            <a:r>
              <a:rPr lang="en"/>
              <a:t>sensitive</a:t>
            </a:r>
            <a:r>
              <a:rPr lang="en"/>
              <a:t> to distance between x and anchor l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sigma is small  than it requires x very close to anchor l in order to have the f close to 1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b72139073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b7213907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4b72139073_0_2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4b7213907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distance </a:t>
            </a:r>
            <a:r>
              <a:rPr lang="en"/>
              <a:t>between</a:t>
            </a:r>
            <a:r>
              <a:rPr lang="en"/>
              <a:t> x and 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sigma is large then it is not such sensitive to distance between x and anchor l 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sigma is small  than it requires x very close to anchor l in order to have the f close to 1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b72139073_0_2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b7213907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4b72139073_0_2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4b7213907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b72139073_0_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b7213907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4b72139073_0_2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4b7213907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4b72139073_0_2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4b7213907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4610dadfe5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4610dadfe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72139073_0_2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7213907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4b72139073_0_3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4b72139073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4b72139073_0_3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4b7213907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4b72139073_0_3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4b7213907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4b72139073_0_3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4b72139073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4b72139073_0_3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4b7213907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4b72139073_0_3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4b72139073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4b3e9e5af0_1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4b3e9e5af0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b72139073_0_3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b72139073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4b72139073_0_3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4b7213907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b72139073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4b7213907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4b72139073_0_3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4b72139073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4b72139073_0_4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4b7213907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4b72139073_0_4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4b72139073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b72139073_0_4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4b72139073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b72139073_0_2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b7213907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4b72139073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4b7213907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94bf733f1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494bf733f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49df3109e1_2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49df3109e1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home task text is provided in handouts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4610dadfe5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4610dadfe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4610dadfe5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4610dadfe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4b72139073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4b7213907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72139073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4b7213907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4b72139073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4b7213907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both are plotting for cost as function of z not of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72139073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7213907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72139073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7213907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to V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4b72139073_0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4b7213907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Sine the w^2 is minimized it means the algorithm mathematically looks for p to max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1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5" name="Google Shape;665;p1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phs">
  <p:cSld name="BLANK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rame">
  <p:cSld name="BLANK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fmla="val 5397" name="adj1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46557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/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5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" name="Google Shape;440;p7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1" name="Google Shape;441;p7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2" name="Google Shape;442;p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8" name="Google Shape;548;p8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9" name="Google Shape;549;p8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0" name="Google Shape;550;p8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1" name="Google Shape;551;p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7" name="Google Shape;657;p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graph">
  <p:cSld name="TITLE_ONLY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1" name="Google Shape;661;p1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46557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coursera.org/learn/machine-learning/" TargetMode="External"/><Relationship Id="rId4" Type="http://schemas.openxmlformats.org/officeDocument/2006/relationships/hyperlink" Target="https://www.coursera.org/learn/python-machine-learning" TargetMode="External"/><Relationship Id="rId5" Type="http://schemas.openxmlformats.org/officeDocument/2006/relationships/hyperlink" Target="https://scikit-learn.org/stable/modules/generated/sklearn.svm.LinearSVC.html" TargetMode="External"/><Relationship Id="rId6" Type="http://schemas.openxmlformats.org/officeDocument/2006/relationships/hyperlink" Target="https://scikit-learn.org/stable/modules/generated/sklearn.svm.SVC.html" TargetMode="External"/><Relationship Id="rId7" Type="http://schemas.openxmlformats.org/officeDocument/2006/relationships/hyperlink" Target="https://www.tutorialspoint.com/python/python_stemming_algorithms.htm" TargetMode="External"/><Relationship Id="rId8" Type="http://schemas.openxmlformats.org/officeDocument/2006/relationships/hyperlink" Target="https://en.wikipedia.org/wiki/Radial_basis_function_kerne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p15"/>
          <p:cNvSpPr txBox="1"/>
          <p:nvPr/>
        </p:nvSpPr>
        <p:spPr>
          <a:xfrm>
            <a:off x="600450" y="1365250"/>
            <a:ext cx="40977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Support Vector Machine </a:t>
            </a:r>
            <a:endParaRPr sz="3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81" name="Google Shape;781;p15"/>
          <p:cNvSpPr txBox="1"/>
          <p:nvPr>
            <p:ph type="title"/>
          </p:nvPr>
        </p:nvSpPr>
        <p:spPr>
          <a:xfrm>
            <a:off x="524475" y="258325"/>
            <a:ext cx="38289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Data Science Camp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782" name="Google Shape;7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53" y="904099"/>
            <a:ext cx="2971626" cy="2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6" name="Google Shape;866;p24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Visualization</a:t>
            </a:r>
            <a:endParaRPr/>
          </a:p>
        </p:txBody>
      </p:sp>
      <p:pic>
        <p:nvPicPr>
          <p:cNvPr id="867" name="Google Shape;8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675" y="1631550"/>
            <a:ext cx="3731470" cy="23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00" y="1594175"/>
            <a:ext cx="2930175" cy="23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24"/>
          <p:cNvSpPr txBox="1"/>
          <p:nvPr>
            <p:ph idx="4294967295" type="ctrTitle"/>
          </p:nvPr>
        </p:nvSpPr>
        <p:spPr>
          <a:xfrm>
            <a:off x="671600" y="909750"/>
            <a:ext cx="63312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Small projections				</a:t>
            </a:r>
            <a:r>
              <a:rPr lang="en"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Large projections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5" name="Google Shape;8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175" y="1734563"/>
            <a:ext cx="362902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300" y="1720288"/>
            <a:ext cx="3619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25"/>
          <p:cNvSpPr txBox="1"/>
          <p:nvPr>
            <p:ph idx="4294967295" type="ctrTitle"/>
          </p:nvPr>
        </p:nvSpPr>
        <p:spPr>
          <a:xfrm>
            <a:off x="813300" y="844250"/>
            <a:ext cx="66915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Small margin						</a:t>
            </a:r>
            <a:r>
              <a:rPr lang="en"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Large margin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78" name="Google Shape;878;p25"/>
          <p:cNvSpPr txBox="1"/>
          <p:nvPr>
            <p:ph idx="4294967295"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4" name="Google Shape;8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00" y="1344163"/>
            <a:ext cx="260032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26"/>
          <p:cNvSpPr txBox="1"/>
          <p:nvPr>
            <p:ph type="title"/>
          </p:nvPr>
        </p:nvSpPr>
        <p:spPr>
          <a:xfrm>
            <a:off x="306300" y="25299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Gaussian Kernel </a:t>
            </a:r>
            <a:endParaRPr/>
          </a:p>
        </p:txBody>
      </p:sp>
      <p:pic>
        <p:nvPicPr>
          <p:cNvPr id="886" name="Google Shape;8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275" y="803274"/>
            <a:ext cx="3936030" cy="38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2" name="Google Shape;892;p27"/>
          <p:cNvSpPr txBox="1"/>
          <p:nvPr>
            <p:ph type="title"/>
          </p:nvPr>
        </p:nvSpPr>
        <p:spPr>
          <a:xfrm>
            <a:off x="534900" y="253899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</a:t>
            </a:r>
            <a:r>
              <a:rPr lang="en">
                <a:solidFill>
                  <a:schemeClr val="lt1"/>
                </a:solidFill>
              </a:rPr>
              <a:t>Kernel </a:t>
            </a:r>
            <a:endParaRPr/>
          </a:p>
        </p:txBody>
      </p:sp>
      <p:pic>
        <p:nvPicPr>
          <p:cNvPr id="893" name="Google Shape;8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75" y="2952950"/>
            <a:ext cx="2037525" cy="147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9086" y="1046500"/>
            <a:ext cx="6326313" cy="10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524" y="2724350"/>
            <a:ext cx="6326325" cy="94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75" y="1198900"/>
            <a:ext cx="2037525" cy="147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8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Gaussian Kernel </a:t>
            </a:r>
            <a:endParaRPr/>
          </a:p>
        </p:txBody>
      </p:sp>
      <p:sp>
        <p:nvSpPr>
          <p:cNvPr id="902" name="Google Shape;902;p2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3" name="Google Shape;9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50" y="1410975"/>
            <a:ext cx="2337450" cy="20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671" y="1410975"/>
            <a:ext cx="2254456" cy="20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8150" y="1415550"/>
            <a:ext cx="2254450" cy="205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9"/>
          <p:cNvSpPr txBox="1"/>
          <p:nvPr>
            <p:ph type="title"/>
          </p:nvPr>
        </p:nvSpPr>
        <p:spPr>
          <a:xfrm>
            <a:off x="5758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Of Learned Hypothesis</a:t>
            </a:r>
            <a:endParaRPr/>
          </a:p>
        </p:txBody>
      </p:sp>
      <p:sp>
        <p:nvSpPr>
          <p:cNvPr id="911" name="Google Shape;911;p2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2" name="Google Shape;9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50" y="884325"/>
            <a:ext cx="2115575" cy="6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847" y="868799"/>
            <a:ext cx="5397754" cy="403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00" y="1905125"/>
            <a:ext cx="260032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30"/>
          <p:cNvSpPr txBox="1"/>
          <p:nvPr>
            <p:ph idx="4294967295" type="body"/>
          </p:nvPr>
        </p:nvSpPr>
        <p:spPr>
          <a:xfrm>
            <a:off x="917000" y="1089300"/>
            <a:ext cx="7311000" cy="3609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For linear regression:</a:t>
            </a:r>
            <a:endParaRPr/>
          </a:p>
        </p:txBody>
      </p:sp>
      <p:sp>
        <p:nvSpPr>
          <p:cNvPr id="920" name="Google Shape;920;p30"/>
          <p:cNvSpPr txBox="1"/>
          <p:nvPr>
            <p:ph type="title"/>
          </p:nvPr>
        </p:nvSpPr>
        <p:spPr>
          <a:xfrm>
            <a:off x="739700" y="11874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Parameters </a:t>
            </a:r>
            <a:endParaRPr/>
          </a:p>
        </p:txBody>
      </p:sp>
      <p:sp>
        <p:nvSpPr>
          <p:cNvPr id="921" name="Google Shape;921;p30"/>
          <p:cNvSpPr txBox="1"/>
          <p:nvPr>
            <p:ph idx="12" type="sldNum"/>
          </p:nvPr>
        </p:nvSpPr>
        <p:spPr>
          <a:xfrm>
            <a:off x="8586600" y="0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2" name="Google Shape;9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438" y="2129351"/>
            <a:ext cx="60483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438" y="3215201"/>
            <a:ext cx="59626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025" y="1203750"/>
            <a:ext cx="5115694" cy="7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499" y="3552050"/>
            <a:ext cx="1106324" cy="114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1"/>
          <p:cNvSpPr txBox="1"/>
          <p:nvPr>
            <p:ph type="title"/>
          </p:nvPr>
        </p:nvSpPr>
        <p:spPr>
          <a:xfrm>
            <a:off x="5595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As Transformation Of Data </a:t>
            </a:r>
            <a:endParaRPr/>
          </a:p>
        </p:txBody>
      </p:sp>
      <p:sp>
        <p:nvSpPr>
          <p:cNvPr id="931" name="Google Shape;931;p3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2" name="Google Shape;9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375" y="2113724"/>
            <a:ext cx="465772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31"/>
          <p:cNvSpPr txBox="1"/>
          <p:nvPr>
            <p:ph type="title"/>
          </p:nvPr>
        </p:nvSpPr>
        <p:spPr>
          <a:xfrm>
            <a:off x="559500" y="978650"/>
            <a:ext cx="67122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Easily separated 1D data 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2"/>
          <p:cNvSpPr txBox="1"/>
          <p:nvPr>
            <p:ph idx="4294967295" type="body"/>
          </p:nvPr>
        </p:nvSpPr>
        <p:spPr>
          <a:xfrm>
            <a:off x="601575" y="1647400"/>
            <a:ext cx="7101600" cy="2665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For linear regression:</a:t>
            </a:r>
            <a:endParaRPr/>
          </a:p>
        </p:txBody>
      </p:sp>
      <p:sp>
        <p:nvSpPr>
          <p:cNvPr id="939" name="Google Shape;939;p32"/>
          <p:cNvSpPr txBox="1"/>
          <p:nvPr>
            <p:ph type="title"/>
          </p:nvPr>
        </p:nvSpPr>
        <p:spPr>
          <a:xfrm>
            <a:off x="5677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As Transformation Of Data </a:t>
            </a:r>
            <a:endParaRPr/>
          </a:p>
        </p:txBody>
      </p:sp>
      <p:sp>
        <p:nvSpPr>
          <p:cNvPr id="940" name="Google Shape;940;p3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1" name="Google Shape;941;p32"/>
          <p:cNvSpPr txBox="1"/>
          <p:nvPr>
            <p:ph type="title"/>
          </p:nvPr>
        </p:nvSpPr>
        <p:spPr>
          <a:xfrm>
            <a:off x="567700" y="786500"/>
            <a:ext cx="67122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More complex </a:t>
            </a:r>
            <a:r>
              <a:rPr lang="en" sz="1800"/>
              <a:t>1D data classification</a:t>
            </a:r>
            <a:endParaRPr sz="1400"/>
          </a:p>
        </p:txBody>
      </p:sp>
      <p:pic>
        <p:nvPicPr>
          <p:cNvPr id="942" name="Google Shape;9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50" y="3011925"/>
            <a:ext cx="46577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3"/>
          <p:cNvSpPr txBox="1"/>
          <p:nvPr>
            <p:ph idx="4294967295" type="body"/>
          </p:nvPr>
        </p:nvSpPr>
        <p:spPr>
          <a:xfrm>
            <a:off x="601575" y="1367775"/>
            <a:ext cx="7154700" cy="343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For linear regression:</a:t>
            </a:r>
            <a:endParaRPr/>
          </a:p>
        </p:txBody>
      </p:sp>
      <p:sp>
        <p:nvSpPr>
          <p:cNvPr id="948" name="Google Shape;948;p33"/>
          <p:cNvSpPr txBox="1"/>
          <p:nvPr>
            <p:ph type="title"/>
          </p:nvPr>
        </p:nvSpPr>
        <p:spPr>
          <a:xfrm>
            <a:off x="5431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As Transformation Of Data </a:t>
            </a:r>
            <a:endParaRPr/>
          </a:p>
        </p:txBody>
      </p:sp>
      <p:sp>
        <p:nvSpPr>
          <p:cNvPr id="949" name="Google Shape;949;p3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0" name="Google Shape;950;p33"/>
          <p:cNvSpPr txBox="1"/>
          <p:nvPr>
            <p:ph type="title"/>
          </p:nvPr>
        </p:nvSpPr>
        <p:spPr>
          <a:xfrm>
            <a:off x="601575" y="822775"/>
            <a:ext cx="67122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  to 2</a:t>
            </a:r>
            <a:r>
              <a:rPr lang="en" sz="1800"/>
              <a:t>D data</a:t>
            </a:r>
            <a:endParaRPr sz="1400"/>
          </a:p>
        </p:txBody>
      </p:sp>
      <p:pic>
        <p:nvPicPr>
          <p:cNvPr id="951" name="Google Shape;9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857" y="1536440"/>
            <a:ext cx="5891350" cy="31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/>
          <p:nvPr>
            <p:ph idx="4294967295" type="body"/>
          </p:nvPr>
        </p:nvSpPr>
        <p:spPr>
          <a:xfrm>
            <a:off x="292175" y="1067175"/>
            <a:ext cx="5142600" cy="19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/>
              <a:t>SVM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Spam/Non-Spam classification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788" name="Google Shape;788;p1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1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This Lesson 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790" name="Google Shape;7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975" y="1858425"/>
            <a:ext cx="2236350" cy="22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4"/>
          <p:cNvSpPr txBox="1"/>
          <p:nvPr>
            <p:ph idx="4294967295" type="body"/>
          </p:nvPr>
        </p:nvSpPr>
        <p:spPr>
          <a:xfrm>
            <a:off x="601575" y="1367775"/>
            <a:ext cx="7154700" cy="343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For linear regression:</a:t>
            </a:r>
            <a:endParaRPr/>
          </a:p>
        </p:txBody>
      </p:sp>
      <p:sp>
        <p:nvSpPr>
          <p:cNvPr id="957" name="Google Shape;957;p34"/>
          <p:cNvSpPr txBox="1"/>
          <p:nvPr>
            <p:ph type="title"/>
          </p:nvPr>
        </p:nvSpPr>
        <p:spPr>
          <a:xfrm>
            <a:off x="601575" y="8074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As Transformation Of Data </a:t>
            </a:r>
            <a:endParaRPr/>
          </a:p>
        </p:txBody>
      </p:sp>
      <p:sp>
        <p:nvSpPr>
          <p:cNvPr id="958" name="Google Shape;958;p3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9" name="Google Shape;959;p34"/>
          <p:cNvSpPr txBox="1"/>
          <p:nvPr>
            <p:ph type="title"/>
          </p:nvPr>
        </p:nvSpPr>
        <p:spPr>
          <a:xfrm>
            <a:off x="601575" y="822775"/>
            <a:ext cx="67122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  to 2D data  - linearly </a:t>
            </a:r>
            <a:r>
              <a:rPr lang="en" sz="1800">
                <a:solidFill>
                  <a:schemeClr val="lt1"/>
                </a:solidFill>
              </a:rPr>
              <a:t>separable</a:t>
            </a:r>
            <a:endParaRPr sz="1400"/>
          </a:p>
        </p:txBody>
      </p:sp>
      <p:pic>
        <p:nvPicPr>
          <p:cNvPr id="960" name="Google Shape;9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75" y="1523400"/>
            <a:ext cx="6472800" cy="31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5"/>
          <p:cNvSpPr txBox="1"/>
          <p:nvPr>
            <p:ph type="title"/>
          </p:nvPr>
        </p:nvSpPr>
        <p:spPr>
          <a:xfrm>
            <a:off x="55075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As Transformation Of Data </a:t>
            </a:r>
            <a:endParaRPr/>
          </a:p>
        </p:txBody>
      </p:sp>
      <p:sp>
        <p:nvSpPr>
          <p:cNvPr id="966" name="Google Shape;966;p3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7" name="Google Shape;967;p35"/>
          <p:cNvSpPr txBox="1"/>
          <p:nvPr>
            <p:ph type="title"/>
          </p:nvPr>
        </p:nvSpPr>
        <p:spPr>
          <a:xfrm>
            <a:off x="601575" y="822775"/>
            <a:ext cx="67122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  to 2D data  - linearly </a:t>
            </a:r>
            <a:r>
              <a:rPr lang="en" sz="1800">
                <a:solidFill>
                  <a:schemeClr val="lt1"/>
                </a:solidFill>
              </a:rPr>
              <a:t>separable</a:t>
            </a:r>
            <a:endParaRPr sz="1400"/>
          </a:p>
        </p:txBody>
      </p:sp>
      <p:pic>
        <p:nvPicPr>
          <p:cNvPr id="968" name="Google Shape;9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50" y="1427950"/>
            <a:ext cx="78295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6"/>
          <p:cNvSpPr txBox="1"/>
          <p:nvPr>
            <p:ph idx="4294967295" type="body"/>
          </p:nvPr>
        </p:nvSpPr>
        <p:spPr>
          <a:xfrm>
            <a:off x="551300" y="1273675"/>
            <a:ext cx="7949100" cy="3198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For linear regression:</a:t>
            </a:r>
            <a:endParaRPr/>
          </a:p>
        </p:txBody>
      </p:sp>
      <p:sp>
        <p:nvSpPr>
          <p:cNvPr id="974" name="Google Shape;974;p36"/>
          <p:cNvSpPr txBox="1"/>
          <p:nvPr>
            <p:ph type="title"/>
          </p:nvPr>
        </p:nvSpPr>
        <p:spPr>
          <a:xfrm>
            <a:off x="5513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As Transformation Of Data </a:t>
            </a:r>
            <a:endParaRPr/>
          </a:p>
        </p:txBody>
      </p:sp>
      <p:sp>
        <p:nvSpPr>
          <p:cNvPr id="975" name="Google Shape;975;p3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36"/>
          <p:cNvSpPr txBox="1"/>
          <p:nvPr>
            <p:ph type="title"/>
          </p:nvPr>
        </p:nvSpPr>
        <p:spPr>
          <a:xfrm>
            <a:off x="601575" y="822775"/>
            <a:ext cx="67122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Transformation to 3D </a:t>
            </a:r>
            <a:r>
              <a:rPr lang="en" sz="1800">
                <a:solidFill>
                  <a:schemeClr val="lt1"/>
                </a:solidFill>
              </a:rPr>
              <a:t>data</a:t>
            </a:r>
            <a:endParaRPr sz="1400"/>
          </a:p>
        </p:txBody>
      </p:sp>
      <p:pic>
        <p:nvPicPr>
          <p:cNvPr id="977" name="Google Shape;9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00" y="1609375"/>
            <a:ext cx="42862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7"/>
          <p:cNvSpPr txBox="1"/>
          <p:nvPr>
            <p:ph idx="4294967295" type="body"/>
          </p:nvPr>
        </p:nvSpPr>
        <p:spPr>
          <a:xfrm>
            <a:off x="551300" y="1273675"/>
            <a:ext cx="7949100" cy="3198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For linear regression:</a:t>
            </a:r>
            <a:endParaRPr/>
          </a:p>
        </p:txBody>
      </p:sp>
      <p:sp>
        <p:nvSpPr>
          <p:cNvPr id="983" name="Google Shape;983;p37"/>
          <p:cNvSpPr txBox="1"/>
          <p:nvPr>
            <p:ph type="title"/>
          </p:nvPr>
        </p:nvSpPr>
        <p:spPr>
          <a:xfrm>
            <a:off x="5513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As Transformation Of Data </a:t>
            </a:r>
            <a:endParaRPr/>
          </a:p>
        </p:txBody>
      </p:sp>
      <p:sp>
        <p:nvSpPr>
          <p:cNvPr id="984" name="Google Shape;984;p3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5" name="Google Shape;985;p37"/>
          <p:cNvSpPr txBox="1"/>
          <p:nvPr>
            <p:ph type="title"/>
          </p:nvPr>
        </p:nvSpPr>
        <p:spPr>
          <a:xfrm>
            <a:off x="601575" y="822775"/>
            <a:ext cx="67122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Transformation  to 3D data  - linearly separable</a:t>
            </a:r>
            <a:endParaRPr sz="1400"/>
          </a:p>
        </p:txBody>
      </p:sp>
      <p:pic>
        <p:nvPicPr>
          <p:cNvPr id="986" name="Google Shape;9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00" y="1380050"/>
            <a:ext cx="786765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8"/>
          <p:cNvSpPr txBox="1"/>
          <p:nvPr>
            <p:ph type="title"/>
          </p:nvPr>
        </p:nvSpPr>
        <p:spPr>
          <a:xfrm>
            <a:off x="5513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As Transformation Of Data </a:t>
            </a:r>
            <a:endParaRPr/>
          </a:p>
        </p:txBody>
      </p:sp>
      <p:sp>
        <p:nvSpPr>
          <p:cNvPr id="992" name="Google Shape;992;p3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38"/>
          <p:cNvSpPr txBox="1"/>
          <p:nvPr>
            <p:ph type="title"/>
          </p:nvPr>
        </p:nvSpPr>
        <p:spPr>
          <a:xfrm>
            <a:off x="601575" y="822775"/>
            <a:ext cx="67122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Transformation  to 3D data  - linearly separable</a:t>
            </a:r>
            <a:endParaRPr sz="1400"/>
          </a:p>
        </p:txBody>
      </p:sp>
      <p:pic>
        <p:nvPicPr>
          <p:cNvPr id="994" name="Google Shape;9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50" y="1310413"/>
            <a:ext cx="78009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75" y="789825"/>
            <a:ext cx="7449450" cy="32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6" name="Google Shape;10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815775"/>
            <a:ext cx="7405900" cy="29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 </a:t>
            </a:r>
            <a:r>
              <a:rPr lang="en"/>
              <a:t>LinearSVC</a:t>
            </a:r>
            <a:endParaRPr/>
          </a:p>
        </p:txBody>
      </p:sp>
      <p:sp>
        <p:nvSpPr>
          <p:cNvPr id="1012" name="Google Shape;1012;p4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3" name="Google Shape;1013;p41"/>
          <p:cNvSpPr txBox="1"/>
          <p:nvPr>
            <p:ph type="title"/>
          </p:nvPr>
        </p:nvSpPr>
        <p:spPr>
          <a:xfrm>
            <a:off x="211075" y="1061475"/>
            <a:ext cx="4749300" cy="24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In: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from sklearn.svm import LinearSVC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X = df_fruits[['width', 'height']].values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 = df_fruits['fruit_label'].values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clf = LinearSVC(C=1).fit(X, y)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print("train accuracy= {:.3%}".format(clf.score (X, y)))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print  ('b = {}\nw = {}'.format(clf.intercept_, clf.coef_))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14" name="Google Shape;1014;p41"/>
          <p:cNvSpPr txBox="1"/>
          <p:nvPr>
            <p:ph type="title"/>
          </p:nvPr>
        </p:nvSpPr>
        <p:spPr>
          <a:xfrm>
            <a:off x="4889925" y="1122000"/>
            <a:ext cx="35952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</a:t>
            </a: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ut: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train accuracy= 77.966%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 = [-1.25375074  0.86818087 -1.99529668  0.37785372]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 = [[ 0.40811419 -0.25819681]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[ 0.82485508 -1.15353295]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[ 0.29274118 -0.05291406]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[-1.3160097   1.05095549]]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2"/>
          <p:cNvSpPr txBox="1"/>
          <p:nvPr>
            <p:ph type="title"/>
          </p:nvPr>
        </p:nvSpPr>
        <p:spPr>
          <a:xfrm>
            <a:off x="540575" y="855525"/>
            <a:ext cx="79527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Radial Basis Functions (RBFs) are set of functions which have same value at a fixed distance from a given central point.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</a:t>
            </a:r>
            <a:r>
              <a:rPr lang="en" sz="2400"/>
              <a:t>aussian Kernels with a covariance matrix which is diagonal and with constant variance will be radial in nature.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In SVMs, RBF Kernel and Gaussian Kernel are used interchangeably. But right way to specify is “Gaussian Radial Basis Function” because there can be other RBFs.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20" name="Google Shape;1020;p42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Radial Basis Function</a:t>
            </a:r>
            <a:endParaRPr/>
          </a:p>
        </p:txBody>
      </p:sp>
      <p:sp>
        <p:nvSpPr>
          <p:cNvPr id="1021" name="Google Shape;1021;p4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7" name="Google Shape;10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00" y="676275"/>
            <a:ext cx="78867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7"/>
          <p:cNvSpPr txBox="1"/>
          <p:nvPr>
            <p:ph type="ctrTitle"/>
          </p:nvPr>
        </p:nvSpPr>
        <p:spPr>
          <a:xfrm>
            <a:off x="530170" y="30039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796" name="Google Shape;796;p17"/>
          <p:cNvSpPr txBox="1"/>
          <p:nvPr>
            <p:ph idx="4294967295" type="body"/>
          </p:nvPr>
        </p:nvSpPr>
        <p:spPr>
          <a:xfrm>
            <a:off x="794500" y="1341000"/>
            <a:ext cx="4425600" cy="18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"/>
              <a:t>Large Margin Classifier</a:t>
            </a:r>
            <a:endParaRPr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"/>
              <a:t>Kernelized</a:t>
            </a:r>
            <a:endParaRPr/>
          </a:p>
        </p:txBody>
      </p:sp>
      <p:pic>
        <p:nvPicPr>
          <p:cNvPr id="797" name="Google Shape;7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100" y="2409351"/>
            <a:ext cx="2962176" cy="15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4"/>
          <p:cNvSpPr txBox="1"/>
          <p:nvPr>
            <p:ph type="title"/>
          </p:nvPr>
        </p:nvSpPr>
        <p:spPr>
          <a:xfrm>
            <a:off x="284900" y="1106550"/>
            <a:ext cx="42999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In: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from sklearn.svm import SVC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X_mk8, y_mk8 = make_blobs(n_samples = 200, n_features = 2, centers = 8,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               cluster_std = 1.3, random_state = 4)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y_train = y_mk8 % 2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clf = SVC(C=1).fit(X_mk8,y_train) # rbf is default 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print("train accuracy= {:.3%}".format(clf.score (X_mk8,y_train)))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Out: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train accuracy= 94.000%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33" name="Google Shape;1033;p4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4" name="Google Shape;1034;p44"/>
          <p:cNvSpPr txBox="1"/>
          <p:nvPr>
            <p:ph type="title"/>
          </p:nvPr>
        </p:nvSpPr>
        <p:spPr>
          <a:xfrm>
            <a:off x="584050" y="106474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SVM  - </a:t>
            </a:r>
            <a:r>
              <a:rPr lang="en"/>
              <a:t>Gaussian RBF Kernel </a:t>
            </a:r>
            <a:endParaRPr/>
          </a:p>
        </p:txBody>
      </p:sp>
      <p:sp>
        <p:nvSpPr>
          <p:cNvPr id="1035" name="Google Shape;1035;p44"/>
          <p:cNvSpPr txBox="1"/>
          <p:nvPr>
            <p:ph type="title"/>
          </p:nvPr>
        </p:nvSpPr>
        <p:spPr>
          <a:xfrm>
            <a:off x="4439125" y="1106550"/>
            <a:ext cx="4594500" cy="30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Sample of parameters: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kernel : string, optional (default=’rbf’)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Specifies the kernel type to be used in the algorithm. It must be one of ‘linear’, ‘poly’, ‘rbf’, ‘sigmoid’, ‘precomputed’ or a callable. If none is given, ‘rbf’ will be used.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* </a:t>
            </a: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gamma : float, optional (default=’auto’) 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Current default is ‘auto’ which uses 1/n_features   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45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SVM  - </a:t>
            </a:r>
            <a:r>
              <a:rPr lang="en"/>
              <a:t>Gaussian RBF Kernel </a:t>
            </a:r>
            <a:endParaRPr/>
          </a:p>
        </p:txBody>
      </p:sp>
      <p:sp>
        <p:nvSpPr>
          <p:cNvPr id="1041" name="Google Shape;1041;p4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2" name="Google Shape;10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25" y="800100"/>
            <a:ext cx="3842050" cy="29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075" y="800100"/>
            <a:ext cx="3842050" cy="29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6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SVC parameters</a:t>
            </a:r>
            <a:endParaRPr/>
          </a:p>
        </p:txBody>
      </p:sp>
      <p:sp>
        <p:nvSpPr>
          <p:cNvPr id="1049" name="Google Shape;1049;p4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0" name="Google Shape;10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00" y="811450"/>
            <a:ext cx="3932463" cy="29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46"/>
          <p:cNvSpPr txBox="1"/>
          <p:nvPr>
            <p:ph type="title"/>
          </p:nvPr>
        </p:nvSpPr>
        <p:spPr>
          <a:xfrm>
            <a:off x="595400" y="3964700"/>
            <a:ext cx="41730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Smaller gamma  - stronger  regularization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 gamma tends to overfitting</a:t>
            </a:r>
            <a:endParaRPr sz="1800"/>
          </a:p>
        </p:txBody>
      </p:sp>
      <p:pic>
        <p:nvPicPr>
          <p:cNvPr id="1052" name="Google Shape;10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525" y="811450"/>
            <a:ext cx="3897035" cy="29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46"/>
          <p:cNvSpPr txBox="1"/>
          <p:nvPr>
            <p:ph type="title"/>
          </p:nvPr>
        </p:nvSpPr>
        <p:spPr>
          <a:xfrm>
            <a:off x="4973975" y="4022025"/>
            <a:ext cx="35685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Smaller C  - stronger  regularization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7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SVM  - Polynomial Kernel </a:t>
            </a:r>
            <a:endParaRPr/>
          </a:p>
        </p:txBody>
      </p:sp>
      <p:sp>
        <p:nvSpPr>
          <p:cNvPr id="1059" name="Google Shape;1059;p4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0" name="Google Shape;10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25" y="1894650"/>
            <a:ext cx="3892353" cy="29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950" y="1894650"/>
            <a:ext cx="3929674" cy="297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47"/>
          <p:cNvSpPr txBox="1"/>
          <p:nvPr>
            <p:ph type="title"/>
          </p:nvPr>
        </p:nvSpPr>
        <p:spPr>
          <a:xfrm>
            <a:off x="423825" y="822900"/>
            <a:ext cx="80859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from sklearn.svm import SVC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clf = SVC(kernel= 'poly').fit(X_mk8,y_train) # default=3)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print("train accuracy= {:.3%}".format(clf.score (X_mk8,y_train)))		# train accuracy= 72.500%</a:t>
            </a:r>
            <a:endParaRPr sz="1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8"/>
          <p:cNvSpPr txBox="1"/>
          <p:nvPr>
            <p:ph type="title"/>
          </p:nvPr>
        </p:nvSpPr>
        <p:spPr>
          <a:xfrm>
            <a:off x="739700" y="11874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 vs Logistic Regression</a:t>
            </a:r>
            <a:endParaRPr/>
          </a:p>
        </p:txBody>
      </p:sp>
      <p:sp>
        <p:nvSpPr>
          <p:cNvPr id="1068" name="Google Shape;1068;p48"/>
          <p:cNvSpPr txBox="1"/>
          <p:nvPr>
            <p:ph idx="12" type="sldNum"/>
          </p:nvPr>
        </p:nvSpPr>
        <p:spPr>
          <a:xfrm>
            <a:off x="8586600" y="0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48"/>
          <p:cNvSpPr txBox="1"/>
          <p:nvPr>
            <p:ph type="title"/>
          </p:nvPr>
        </p:nvSpPr>
        <p:spPr>
          <a:xfrm>
            <a:off x="790100" y="830950"/>
            <a:ext cx="67122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n &gt;&gt; m  	(e.g. n=10,000, m=10-1,000)		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Logistic Regression or </a:t>
            </a:r>
            <a:r>
              <a:rPr lang="en" sz="1800">
                <a:solidFill>
                  <a:schemeClr val="lt1"/>
                </a:solidFill>
              </a:rPr>
              <a:t>SVM linear kernel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If n is small  m is intermediate (e.g. n=1-1,000, m=10-10,000)		 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Use SVM Gaussian Kernel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If n is small  m is large  (e.g. n=1-1,000, m=50,000+)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	Add more features (e.g. polynomial) </a:t>
            </a:r>
            <a:endParaRPr sz="18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and use Logistic Regression or SVM linear kernel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(Neural Network handles all cases but slower in training 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70" name="Google Shape;10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600" y="3180050"/>
            <a:ext cx="1381000" cy="1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p49"/>
          <p:cNvSpPr txBox="1"/>
          <p:nvPr>
            <p:ph type="title"/>
          </p:nvPr>
        </p:nvSpPr>
        <p:spPr>
          <a:xfrm>
            <a:off x="5063000" y="1084471"/>
            <a:ext cx="3985200" cy="3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Best Buy Viagra Generic Online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Viagra 100mg x 60 Pills $125, Free Pills &amp; Reorder Discount, Top Selling 100% Quality &amp; Satisfaction guaranteed!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We accept VISA, Master &amp; E-Check Payments, 90000+ Satisfied Customers!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http://medphysitcstech.ru</a:t>
            </a:r>
            <a:endParaRPr i="1" sz="1800"/>
          </a:p>
        </p:txBody>
      </p:sp>
      <p:pic>
        <p:nvPicPr>
          <p:cNvPr id="1077" name="Google Shape;10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00" y="1613150"/>
            <a:ext cx="4174276" cy="18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49"/>
          <p:cNvSpPr txBox="1"/>
          <p:nvPr>
            <p:ph type="title"/>
          </p:nvPr>
        </p:nvSpPr>
        <p:spPr>
          <a:xfrm>
            <a:off x="230100" y="253900"/>
            <a:ext cx="46041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Spam/Non-Spam classification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0"/>
          <p:cNvSpPr txBox="1"/>
          <p:nvPr>
            <p:ph type="ctrTitle"/>
          </p:nvPr>
        </p:nvSpPr>
        <p:spPr>
          <a:xfrm>
            <a:off x="570500" y="820650"/>
            <a:ext cx="6197400" cy="28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●"/>
            </a:pPr>
            <a:r>
              <a:rPr lang="en"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Use sklearn.datasets.load_iris</a:t>
            </a: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r>
              <a:rPr lang="en"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and apply </a:t>
            </a: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SVM with linear, rbf and poly kernels  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●"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Follow by guide and complete the Spam/Non-Spam classifier 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84" name="Google Shape;1084;p50"/>
          <p:cNvSpPr txBox="1"/>
          <p:nvPr>
            <p:ph idx="4294967295" type="title"/>
          </p:nvPr>
        </p:nvSpPr>
        <p:spPr>
          <a:xfrm>
            <a:off x="5089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Home Task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085" name="Google Shape;10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050" y="1490849"/>
            <a:ext cx="1963525" cy="193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5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51"/>
          <p:cNvSpPr txBox="1"/>
          <p:nvPr>
            <p:ph type="title"/>
          </p:nvPr>
        </p:nvSpPr>
        <p:spPr>
          <a:xfrm>
            <a:off x="508900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Learn more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92" name="Google Shape;1092;p51"/>
          <p:cNvSpPr/>
          <p:nvPr/>
        </p:nvSpPr>
        <p:spPr>
          <a:xfrm>
            <a:off x="801700" y="832650"/>
            <a:ext cx="7185900" cy="390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(free of charge)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https://www.coursera.org/learn/machine-learning/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Applied Machine Learning in Python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https://www.coursera.org/learn/python-machine-learning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sklearn.svm.LinearSVC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https://scikit-learn.org/stable/modules/generated/sklearn.svm.LinearSVC.html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sklearn.svm.SVC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https://scikit-learn.org/stable/modules/generated/sklearn.svm.SVC.html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Python - Stemming Algorithms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https://www.tutorialspoint.com/python/python_stemming_algorithms.htm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Radial basis function kernel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https://en.wikipedia.org/wiki/Radial_basis_function_kernel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 txBox="1"/>
          <p:nvPr>
            <p:ph type="title"/>
          </p:nvPr>
        </p:nvSpPr>
        <p:spPr>
          <a:xfrm>
            <a:off x="305075" y="1402775"/>
            <a:ext cx="4518600" cy="27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●"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Classical neural networks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 Light"/>
              <a:buChar char="●"/>
            </a:pPr>
            <a:r>
              <a:rPr lang="en" sz="2400">
                <a:latin typeface="Titillium Web Light"/>
                <a:ea typeface="Titillium Web Light"/>
                <a:cs typeface="Titillium Web Light"/>
                <a:sym typeface="Titillium Web Light"/>
              </a:rPr>
              <a:t>Handwritten digits recognition</a:t>
            </a:r>
            <a:endParaRPr sz="24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098" name="Google Shape;10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900" y="748000"/>
            <a:ext cx="2431675" cy="3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5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52"/>
          <p:cNvSpPr txBox="1"/>
          <p:nvPr>
            <p:ph type="title"/>
          </p:nvPr>
        </p:nvSpPr>
        <p:spPr>
          <a:xfrm>
            <a:off x="564875" y="285025"/>
            <a:ext cx="42588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Lesson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53"/>
          <p:cNvSpPr txBox="1"/>
          <p:nvPr>
            <p:ph idx="4294967295" type="title"/>
          </p:nvPr>
        </p:nvSpPr>
        <p:spPr>
          <a:xfrm>
            <a:off x="785700" y="535925"/>
            <a:ext cx="3293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107" name="Google Shape;1107;p53"/>
          <p:cNvSpPr txBox="1"/>
          <p:nvPr>
            <p:ph idx="4294967295" type="body"/>
          </p:nvPr>
        </p:nvSpPr>
        <p:spPr>
          <a:xfrm>
            <a:off x="5598525" y="2964775"/>
            <a:ext cx="25857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Any questions?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75" y="1939875"/>
            <a:ext cx="4694451" cy="26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3" name="Google Shape;803;p18"/>
          <p:cNvSpPr txBox="1"/>
          <p:nvPr>
            <p:ph idx="4294967295" type="body"/>
          </p:nvPr>
        </p:nvSpPr>
        <p:spPr>
          <a:xfrm>
            <a:off x="299825" y="773450"/>
            <a:ext cx="35217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Logistic Regression:</a:t>
            </a:r>
            <a:endParaRPr sz="1800"/>
          </a:p>
        </p:txBody>
      </p:sp>
      <p:sp>
        <p:nvSpPr>
          <p:cNvPr id="804" name="Google Shape;804;p18"/>
          <p:cNvSpPr txBox="1"/>
          <p:nvPr>
            <p:ph idx="4294967295" type="body"/>
          </p:nvPr>
        </p:nvSpPr>
        <p:spPr>
          <a:xfrm>
            <a:off x="258875" y="3106400"/>
            <a:ext cx="35217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SVM (no probabilities just 1 or 0):</a:t>
            </a:r>
            <a:endParaRPr sz="1800"/>
          </a:p>
        </p:txBody>
      </p:sp>
      <p:pic>
        <p:nvPicPr>
          <p:cNvPr id="805" name="Google Shape;8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400" y="2131987"/>
            <a:ext cx="3268501" cy="7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825" y="1233075"/>
            <a:ext cx="4587124" cy="8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825" y="2131963"/>
            <a:ext cx="2306950" cy="6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1450" y="1392688"/>
            <a:ext cx="1427300" cy="3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0250" y="3551150"/>
            <a:ext cx="2878797" cy="8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8"/>
          <p:cNvSpPr txBox="1"/>
          <p:nvPr>
            <p:ph type="title"/>
          </p:nvPr>
        </p:nvSpPr>
        <p:spPr>
          <a:xfrm>
            <a:off x="542825" y="76874"/>
            <a:ext cx="39852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Hypothesis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6" name="Google Shape;8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25" y="2634600"/>
            <a:ext cx="3985201" cy="48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325" y="1099575"/>
            <a:ext cx="3602775" cy="2783956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9"/>
          <p:cNvSpPr txBox="1"/>
          <p:nvPr>
            <p:ph type="title"/>
          </p:nvPr>
        </p:nvSpPr>
        <p:spPr>
          <a:xfrm>
            <a:off x="542825" y="76874"/>
            <a:ext cx="39852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Cost </a:t>
            </a:r>
            <a:endParaRPr/>
          </a:p>
        </p:txBody>
      </p:sp>
      <p:sp>
        <p:nvSpPr>
          <p:cNvPr id="819" name="Google Shape;819;p19"/>
          <p:cNvSpPr txBox="1"/>
          <p:nvPr>
            <p:ph idx="1" type="body"/>
          </p:nvPr>
        </p:nvSpPr>
        <p:spPr>
          <a:xfrm>
            <a:off x="299825" y="773450"/>
            <a:ext cx="35217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5A6BD"/>
                </a:solidFill>
              </a:rPr>
              <a:t>Logistic Regression:</a:t>
            </a:r>
            <a:endParaRPr b="1" sz="1800">
              <a:solidFill>
                <a:srgbClr val="D5A6BD"/>
              </a:solidFill>
            </a:endParaRPr>
          </a:p>
        </p:txBody>
      </p:sp>
      <p:sp>
        <p:nvSpPr>
          <p:cNvPr id="820" name="Google Shape;820;p19"/>
          <p:cNvSpPr txBox="1"/>
          <p:nvPr>
            <p:ph idx="1" type="body"/>
          </p:nvPr>
        </p:nvSpPr>
        <p:spPr>
          <a:xfrm>
            <a:off x="299825" y="3257450"/>
            <a:ext cx="35217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5A6BD"/>
                </a:solidFill>
              </a:rPr>
              <a:t>SVM:</a:t>
            </a:r>
            <a:endParaRPr b="1" sz="1800">
              <a:solidFill>
                <a:srgbClr val="D5A6BD"/>
              </a:solidFill>
            </a:endParaRPr>
          </a:p>
        </p:txBody>
      </p:sp>
      <p:pic>
        <p:nvPicPr>
          <p:cNvPr id="821" name="Google Shape;8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25" y="3821156"/>
            <a:ext cx="45339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725" y="1099575"/>
            <a:ext cx="4361140" cy="8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8" name="Google Shape;828;p20"/>
          <p:cNvSpPr txBox="1"/>
          <p:nvPr>
            <p:ph type="title"/>
          </p:nvPr>
        </p:nvSpPr>
        <p:spPr>
          <a:xfrm>
            <a:off x="542824" y="7687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Cost</a:t>
            </a:r>
            <a:endParaRPr/>
          </a:p>
        </p:txBody>
      </p:sp>
      <p:pic>
        <p:nvPicPr>
          <p:cNvPr id="829" name="Google Shape;8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24" y="1378075"/>
            <a:ext cx="4311176" cy="46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25" y="2733928"/>
            <a:ext cx="45053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650" y="688325"/>
            <a:ext cx="3845950" cy="2921681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20"/>
          <p:cNvSpPr txBox="1"/>
          <p:nvPr>
            <p:ph idx="1" type="body"/>
          </p:nvPr>
        </p:nvSpPr>
        <p:spPr>
          <a:xfrm>
            <a:off x="299825" y="773450"/>
            <a:ext cx="35217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Logistic Regression:</a:t>
            </a:r>
            <a:endParaRPr sz="1800"/>
          </a:p>
        </p:txBody>
      </p:sp>
      <p:sp>
        <p:nvSpPr>
          <p:cNvPr id="833" name="Google Shape;833;p20"/>
          <p:cNvSpPr txBox="1"/>
          <p:nvPr>
            <p:ph idx="1" type="body"/>
          </p:nvPr>
        </p:nvSpPr>
        <p:spPr>
          <a:xfrm>
            <a:off x="299825" y="2127175"/>
            <a:ext cx="35217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SVM: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9" name="Google Shape;8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5" y="1526525"/>
            <a:ext cx="7525550" cy="12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50" y="2852400"/>
            <a:ext cx="5867865" cy="13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21"/>
          <p:cNvSpPr txBox="1"/>
          <p:nvPr>
            <p:ph idx="4294967295" type="body"/>
          </p:nvPr>
        </p:nvSpPr>
        <p:spPr>
          <a:xfrm>
            <a:off x="241275" y="849650"/>
            <a:ext cx="35217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Logistic Regression:</a:t>
            </a:r>
            <a:endParaRPr sz="1800"/>
          </a:p>
        </p:txBody>
      </p:sp>
      <p:sp>
        <p:nvSpPr>
          <p:cNvPr id="842" name="Google Shape;842;p21"/>
          <p:cNvSpPr txBox="1"/>
          <p:nvPr>
            <p:ph idx="4294967295" type="body"/>
          </p:nvPr>
        </p:nvSpPr>
        <p:spPr>
          <a:xfrm>
            <a:off x="241275" y="2584375"/>
            <a:ext cx="35217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Light"/>
                <a:ea typeface="Titillium Web Light"/>
                <a:cs typeface="Titillium Web Light"/>
                <a:sym typeface="Titillium Web Light"/>
              </a:rPr>
              <a:t>SVM:</a:t>
            </a:r>
            <a:endParaRPr sz="1800"/>
          </a:p>
        </p:txBody>
      </p:sp>
      <p:sp>
        <p:nvSpPr>
          <p:cNvPr id="843" name="Google Shape;843;p21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Cost Function </a:t>
            </a:r>
            <a:endParaRPr/>
          </a:p>
        </p:txBody>
      </p:sp>
      <p:pic>
        <p:nvPicPr>
          <p:cNvPr id="844" name="Google Shape;8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2350" y="3271675"/>
            <a:ext cx="1936776" cy="10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0" name="Google Shape;8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625" y="1119188"/>
            <a:ext cx="329565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22"/>
          <p:cNvSpPr txBox="1"/>
          <p:nvPr>
            <p:ph type="title"/>
          </p:nvPr>
        </p:nvSpPr>
        <p:spPr>
          <a:xfrm>
            <a:off x="460950" y="245700"/>
            <a:ext cx="3961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on Vector</a:t>
            </a:r>
            <a:endParaRPr/>
          </a:p>
        </p:txBody>
      </p:sp>
      <p:pic>
        <p:nvPicPr>
          <p:cNvPr id="852" name="Google Shape;8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875" y="1350075"/>
            <a:ext cx="3671875" cy="2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8" name="Google Shape;8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00" y="572250"/>
            <a:ext cx="4941226" cy="229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75" y="3058758"/>
            <a:ext cx="4814149" cy="160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550" y="933203"/>
            <a:ext cx="3509083" cy="22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